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9" r:id="rId4"/>
    <p:sldId id="260" r:id="rId5"/>
    <p:sldId id="263" r:id="rId6"/>
    <p:sldId id="261" r:id="rId7"/>
    <p:sldId id="262" r:id="rId8"/>
    <p:sldId id="264" r:id="rId9"/>
    <p:sldId id="265" r:id="rId10"/>
    <p:sldId id="268" r:id="rId11"/>
    <p:sldId id="275" r:id="rId12"/>
    <p:sldId id="276" r:id="rId13"/>
    <p:sldId id="279" r:id="rId14"/>
    <p:sldId id="277" r:id="rId15"/>
    <p:sldId id="266" r:id="rId16"/>
    <p:sldId id="267" r:id="rId17"/>
    <p:sldId id="269" r:id="rId18"/>
    <p:sldId id="270" r:id="rId19"/>
    <p:sldId id="271" r:id="rId20"/>
    <p:sldId id="272" r:id="rId21"/>
    <p:sldId id="273" r:id="rId22"/>
    <p:sldId id="27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98"/>
    <p:restoredTop sz="94687"/>
  </p:normalViewPr>
  <p:slideViewPr>
    <p:cSldViewPr snapToGrid="0" snapToObjects="1">
      <p:cViewPr varScale="1">
        <p:scale>
          <a:sx n="104" d="100"/>
          <a:sy n="104" d="100"/>
        </p:scale>
        <p:origin x="872"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theme" Target="theme/theme1.xml" /><Relationship Id="rId3" Type="http://schemas.openxmlformats.org/officeDocument/2006/relationships/slide" Target="slides/slide2.xml" /><Relationship Id="rId21" Type="http://schemas.openxmlformats.org/officeDocument/2006/relationships/slide" Target="slides/slide20.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viewProps" Target="viewProp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presProps" Target="pres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10" Type="http://schemas.openxmlformats.org/officeDocument/2006/relationships/slide" Target="slides/slide9.xml" /><Relationship Id="rId19" Type="http://schemas.openxmlformats.org/officeDocument/2006/relationships/slide" Target="slides/slide18.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tableStyles" Target="tableStyle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C6F5C-8490-2045-8198-685B04FA469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6FD737B-9DE5-0348-8DDB-33310D69FF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850FAB25-6570-944B-BE03-6A861DF63582}"/>
              </a:ext>
            </a:extLst>
          </p:cNvPr>
          <p:cNvSpPr>
            <a:spLocks noGrp="1"/>
          </p:cNvSpPr>
          <p:nvPr>
            <p:ph type="dt" sz="half" idx="10"/>
          </p:nvPr>
        </p:nvSpPr>
        <p:spPr/>
        <p:txBody>
          <a:bodyPr/>
          <a:lstStyle/>
          <a:p>
            <a:fld id="{B2019F61-0579-0841-955B-CEF7F11C563F}" type="datetimeFigureOut">
              <a:rPr lang="en-US" smtClean="0"/>
              <a:t>4/14/2021</a:t>
            </a:fld>
            <a:endParaRPr lang="en-US"/>
          </a:p>
        </p:txBody>
      </p:sp>
      <p:sp>
        <p:nvSpPr>
          <p:cNvPr id="5" name="Footer Placeholder 4">
            <a:extLst>
              <a:ext uri="{FF2B5EF4-FFF2-40B4-BE49-F238E27FC236}">
                <a16:creationId xmlns:a16="http://schemas.microsoft.com/office/drawing/2014/main" id="{3067AADA-B6DE-3642-A663-948F63CB7F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30413C-44A2-904D-946F-0DCE3AE3DE56}"/>
              </a:ext>
            </a:extLst>
          </p:cNvPr>
          <p:cNvSpPr>
            <a:spLocks noGrp="1"/>
          </p:cNvSpPr>
          <p:nvPr>
            <p:ph type="sldNum" sz="quarter" idx="12"/>
          </p:nvPr>
        </p:nvSpPr>
        <p:spPr/>
        <p:txBody>
          <a:bodyPr/>
          <a:lstStyle/>
          <a:p>
            <a:fld id="{E7FF7BA1-80BA-C942-93BD-C5F8F69CF7F6}" type="slidenum">
              <a:rPr lang="en-US" smtClean="0"/>
              <a:t>‹#›</a:t>
            </a:fld>
            <a:endParaRPr lang="en-US"/>
          </a:p>
        </p:txBody>
      </p:sp>
    </p:spTree>
    <p:extLst>
      <p:ext uri="{BB962C8B-B14F-4D97-AF65-F5344CB8AC3E}">
        <p14:creationId xmlns:p14="http://schemas.microsoft.com/office/powerpoint/2010/main" val="2325335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DF012-BDB1-3448-B8A3-ECA2084C6F13}"/>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4399847-8982-1E4D-803B-AF13EA41C68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A456495-6A8E-DD4A-8930-D74A09424042}"/>
              </a:ext>
            </a:extLst>
          </p:cNvPr>
          <p:cNvSpPr>
            <a:spLocks noGrp="1"/>
          </p:cNvSpPr>
          <p:nvPr>
            <p:ph type="dt" sz="half" idx="10"/>
          </p:nvPr>
        </p:nvSpPr>
        <p:spPr/>
        <p:txBody>
          <a:bodyPr/>
          <a:lstStyle/>
          <a:p>
            <a:fld id="{B2019F61-0579-0841-955B-CEF7F11C563F}" type="datetimeFigureOut">
              <a:rPr lang="en-US" smtClean="0"/>
              <a:t>4/14/2021</a:t>
            </a:fld>
            <a:endParaRPr lang="en-US"/>
          </a:p>
        </p:txBody>
      </p:sp>
      <p:sp>
        <p:nvSpPr>
          <p:cNvPr id="5" name="Footer Placeholder 4">
            <a:extLst>
              <a:ext uri="{FF2B5EF4-FFF2-40B4-BE49-F238E27FC236}">
                <a16:creationId xmlns:a16="http://schemas.microsoft.com/office/drawing/2014/main" id="{7412BB4A-E464-924E-90DE-0104766DB2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50B772-7468-0248-877B-7790C6D27C61}"/>
              </a:ext>
            </a:extLst>
          </p:cNvPr>
          <p:cNvSpPr>
            <a:spLocks noGrp="1"/>
          </p:cNvSpPr>
          <p:nvPr>
            <p:ph type="sldNum" sz="quarter" idx="12"/>
          </p:nvPr>
        </p:nvSpPr>
        <p:spPr/>
        <p:txBody>
          <a:bodyPr/>
          <a:lstStyle/>
          <a:p>
            <a:fld id="{E7FF7BA1-80BA-C942-93BD-C5F8F69CF7F6}" type="slidenum">
              <a:rPr lang="en-US" smtClean="0"/>
              <a:t>‹#›</a:t>
            </a:fld>
            <a:endParaRPr lang="en-US"/>
          </a:p>
        </p:txBody>
      </p:sp>
    </p:spTree>
    <p:extLst>
      <p:ext uri="{BB962C8B-B14F-4D97-AF65-F5344CB8AC3E}">
        <p14:creationId xmlns:p14="http://schemas.microsoft.com/office/powerpoint/2010/main" val="1350061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9C22AA-A043-2542-9226-EFEDF7AA990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CBC465E-4FA0-DE42-859C-FB8E9C079DB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313F96B-58B3-6049-AF77-610A6F8F1E10}"/>
              </a:ext>
            </a:extLst>
          </p:cNvPr>
          <p:cNvSpPr>
            <a:spLocks noGrp="1"/>
          </p:cNvSpPr>
          <p:nvPr>
            <p:ph type="dt" sz="half" idx="10"/>
          </p:nvPr>
        </p:nvSpPr>
        <p:spPr/>
        <p:txBody>
          <a:bodyPr/>
          <a:lstStyle/>
          <a:p>
            <a:fld id="{B2019F61-0579-0841-955B-CEF7F11C563F}" type="datetimeFigureOut">
              <a:rPr lang="en-US" smtClean="0"/>
              <a:t>4/14/2021</a:t>
            </a:fld>
            <a:endParaRPr lang="en-US"/>
          </a:p>
        </p:txBody>
      </p:sp>
      <p:sp>
        <p:nvSpPr>
          <p:cNvPr id="5" name="Footer Placeholder 4">
            <a:extLst>
              <a:ext uri="{FF2B5EF4-FFF2-40B4-BE49-F238E27FC236}">
                <a16:creationId xmlns:a16="http://schemas.microsoft.com/office/drawing/2014/main" id="{C48A0E33-65C2-EA47-9ADA-FA87F0B234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00192D-8151-BF43-9214-42452DC6F4D4}"/>
              </a:ext>
            </a:extLst>
          </p:cNvPr>
          <p:cNvSpPr>
            <a:spLocks noGrp="1"/>
          </p:cNvSpPr>
          <p:nvPr>
            <p:ph type="sldNum" sz="quarter" idx="12"/>
          </p:nvPr>
        </p:nvSpPr>
        <p:spPr/>
        <p:txBody>
          <a:bodyPr/>
          <a:lstStyle/>
          <a:p>
            <a:fld id="{E7FF7BA1-80BA-C942-93BD-C5F8F69CF7F6}" type="slidenum">
              <a:rPr lang="en-US" smtClean="0"/>
              <a:t>‹#›</a:t>
            </a:fld>
            <a:endParaRPr lang="en-US"/>
          </a:p>
        </p:txBody>
      </p:sp>
    </p:spTree>
    <p:extLst>
      <p:ext uri="{BB962C8B-B14F-4D97-AF65-F5344CB8AC3E}">
        <p14:creationId xmlns:p14="http://schemas.microsoft.com/office/powerpoint/2010/main" val="3898836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BDFBF-6202-9846-AEE2-882D4FF0C5D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326449D-00B6-9E42-9A79-D0E323125B0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D5459A1-3416-EC4D-BE68-E07EB007A7C9}"/>
              </a:ext>
            </a:extLst>
          </p:cNvPr>
          <p:cNvSpPr>
            <a:spLocks noGrp="1"/>
          </p:cNvSpPr>
          <p:nvPr>
            <p:ph type="dt" sz="half" idx="10"/>
          </p:nvPr>
        </p:nvSpPr>
        <p:spPr/>
        <p:txBody>
          <a:bodyPr/>
          <a:lstStyle/>
          <a:p>
            <a:fld id="{B2019F61-0579-0841-955B-CEF7F11C563F}" type="datetimeFigureOut">
              <a:rPr lang="en-US" smtClean="0"/>
              <a:t>4/14/2021</a:t>
            </a:fld>
            <a:endParaRPr lang="en-US"/>
          </a:p>
        </p:txBody>
      </p:sp>
      <p:sp>
        <p:nvSpPr>
          <p:cNvPr id="5" name="Footer Placeholder 4">
            <a:extLst>
              <a:ext uri="{FF2B5EF4-FFF2-40B4-BE49-F238E27FC236}">
                <a16:creationId xmlns:a16="http://schemas.microsoft.com/office/drawing/2014/main" id="{22C44A5D-76FA-C640-BCB1-B521F19D28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5D6C8B-2BE9-F949-8A28-C81B5F82E350}"/>
              </a:ext>
            </a:extLst>
          </p:cNvPr>
          <p:cNvSpPr>
            <a:spLocks noGrp="1"/>
          </p:cNvSpPr>
          <p:nvPr>
            <p:ph type="sldNum" sz="quarter" idx="12"/>
          </p:nvPr>
        </p:nvSpPr>
        <p:spPr/>
        <p:txBody>
          <a:bodyPr/>
          <a:lstStyle/>
          <a:p>
            <a:fld id="{E7FF7BA1-80BA-C942-93BD-C5F8F69CF7F6}" type="slidenum">
              <a:rPr lang="en-US" smtClean="0"/>
              <a:t>‹#›</a:t>
            </a:fld>
            <a:endParaRPr lang="en-US"/>
          </a:p>
        </p:txBody>
      </p:sp>
    </p:spTree>
    <p:extLst>
      <p:ext uri="{BB962C8B-B14F-4D97-AF65-F5344CB8AC3E}">
        <p14:creationId xmlns:p14="http://schemas.microsoft.com/office/powerpoint/2010/main" val="3319162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70B90-C43F-E44F-A952-C8D8B3A32BC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48397083-0F4F-1841-896F-ACECCCAF4D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FD43395-A0F0-BB4E-A79E-25BE97E79315}"/>
              </a:ext>
            </a:extLst>
          </p:cNvPr>
          <p:cNvSpPr>
            <a:spLocks noGrp="1"/>
          </p:cNvSpPr>
          <p:nvPr>
            <p:ph type="dt" sz="half" idx="10"/>
          </p:nvPr>
        </p:nvSpPr>
        <p:spPr/>
        <p:txBody>
          <a:bodyPr/>
          <a:lstStyle/>
          <a:p>
            <a:fld id="{B2019F61-0579-0841-955B-CEF7F11C563F}" type="datetimeFigureOut">
              <a:rPr lang="en-US" smtClean="0"/>
              <a:t>4/14/2021</a:t>
            </a:fld>
            <a:endParaRPr lang="en-US"/>
          </a:p>
        </p:txBody>
      </p:sp>
      <p:sp>
        <p:nvSpPr>
          <p:cNvPr id="5" name="Footer Placeholder 4">
            <a:extLst>
              <a:ext uri="{FF2B5EF4-FFF2-40B4-BE49-F238E27FC236}">
                <a16:creationId xmlns:a16="http://schemas.microsoft.com/office/drawing/2014/main" id="{4BD4438D-D611-9045-8772-8C316B5024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A11635-681A-7749-A5A7-8A3F237E24D3}"/>
              </a:ext>
            </a:extLst>
          </p:cNvPr>
          <p:cNvSpPr>
            <a:spLocks noGrp="1"/>
          </p:cNvSpPr>
          <p:nvPr>
            <p:ph type="sldNum" sz="quarter" idx="12"/>
          </p:nvPr>
        </p:nvSpPr>
        <p:spPr/>
        <p:txBody>
          <a:bodyPr/>
          <a:lstStyle/>
          <a:p>
            <a:fld id="{E7FF7BA1-80BA-C942-93BD-C5F8F69CF7F6}" type="slidenum">
              <a:rPr lang="en-US" smtClean="0"/>
              <a:t>‹#›</a:t>
            </a:fld>
            <a:endParaRPr lang="en-US"/>
          </a:p>
        </p:txBody>
      </p:sp>
    </p:spTree>
    <p:extLst>
      <p:ext uri="{BB962C8B-B14F-4D97-AF65-F5344CB8AC3E}">
        <p14:creationId xmlns:p14="http://schemas.microsoft.com/office/powerpoint/2010/main" val="3054558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0E77A-7302-BB40-9FDA-BF0D4AB9897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41EB15C-63A7-194C-B264-AA9ED7D24AD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5058CF3-A47C-4F43-9106-92D17D60E90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73DCC72-FD85-164A-8125-36DAF272F969}"/>
              </a:ext>
            </a:extLst>
          </p:cNvPr>
          <p:cNvSpPr>
            <a:spLocks noGrp="1"/>
          </p:cNvSpPr>
          <p:nvPr>
            <p:ph type="dt" sz="half" idx="10"/>
          </p:nvPr>
        </p:nvSpPr>
        <p:spPr/>
        <p:txBody>
          <a:bodyPr/>
          <a:lstStyle/>
          <a:p>
            <a:fld id="{B2019F61-0579-0841-955B-CEF7F11C563F}" type="datetimeFigureOut">
              <a:rPr lang="en-US" smtClean="0"/>
              <a:t>4/14/2021</a:t>
            </a:fld>
            <a:endParaRPr lang="en-US"/>
          </a:p>
        </p:txBody>
      </p:sp>
      <p:sp>
        <p:nvSpPr>
          <p:cNvPr id="6" name="Footer Placeholder 5">
            <a:extLst>
              <a:ext uri="{FF2B5EF4-FFF2-40B4-BE49-F238E27FC236}">
                <a16:creationId xmlns:a16="http://schemas.microsoft.com/office/drawing/2014/main" id="{F23ED2F5-99B7-F540-8752-CF6E0D8475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AF5DCA-BE5D-484C-9813-27F88E5EE656}"/>
              </a:ext>
            </a:extLst>
          </p:cNvPr>
          <p:cNvSpPr>
            <a:spLocks noGrp="1"/>
          </p:cNvSpPr>
          <p:nvPr>
            <p:ph type="sldNum" sz="quarter" idx="12"/>
          </p:nvPr>
        </p:nvSpPr>
        <p:spPr/>
        <p:txBody>
          <a:bodyPr/>
          <a:lstStyle/>
          <a:p>
            <a:fld id="{E7FF7BA1-80BA-C942-93BD-C5F8F69CF7F6}" type="slidenum">
              <a:rPr lang="en-US" smtClean="0"/>
              <a:t>‹#›</a:t>
            </a:fld>
            <a:endParaRPr lang="en-US"/>
          </a:p>
        </p:txBody>
      </p:sp>
    </p:spTree>
    <p:extLst>
      <p:ext uri="{BB962C8B-B14F-4D97-AF65-F5344CB8AC3E}">
        <p14:creationId xmlns:p14="http://schemas.microsoft.com/office/powerpoint/2010/main" val="2286632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F8DB6-9839-054C-A74B-4BB5C9C0CCAF}"/>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B58BB49-C93F-3642-9983-38B95267BA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753D4FB-C701-C847-BD3A-C90BC469CF5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3EE84375-FDD3-3E4F-A755-F558DECCC3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61FB560-64F6-734F-8CAC-B764910EA58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15328CF1-ECED-BF4D-830A-04CCC97DCEE6}"/>
              </a:ext>
            </a:extLst>
          </p:cNvPr>
          <p:cNvSpPr>
            <a:spLocks noGrp="1"/>
          </p:cNvSpPr>
          <p:nvPr>
            <p:ph type="dt" sz="half" idx="10"/>
          </p:nvPr>
        </p:nvSpPr>
        <p:spPr/>
        <p:txBody>
          <a:bodyPr/>
          <a:lstStyle/>
          <a:p>
            <a:fld id="{B2019F61-0579-0841-955B-CEF7F11C563F}" type="datetimeFigureOut">
              <a:rPr lang="en-US" smtClean="0"/>
              <a:t>4/14/2021</a:t>
            </a:fld>
            <a:endParaRPr lang="en-US"/>
          </a:p>
        </p:txBody>
      </p:sp>
      <p:sp>
        <p:nvSpPr>
          <p:cNvPr id="8" name="Footer Placeholder 7">
            <a:extLst>
              <a:ext uri="{FF2B5EF4-FFF2-40B4-BE49-F238E27FC236}">
                <a16:creationId xmlns:a16="http://schemas.microsoft.com/office/drawing/2014/main" id="{9F7B405C-1E1B-DF45-B2A7-AC580DD33A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93EC3D8-1E3B-354C-87BF-6FF6407CDA60}"/>
              </a:ext>
            </a:extLst>
          </p:cNvPr>
          <p:cNvSpPr>
            <a:spLocks noGrp="1"/>
          </p:cNvSpPr>
          <p:nvPr>
            <p:ph type="sldNum" sz="quarter" idx="12"/>
          </p:nvPr>
        </p:nvSpPr>
        <p:spPr/>
        <p:txBody>
          <a:bodyPr/>
          <a:lstStyle/>
          <a:p>
            <a:fld id="{E7FF7BA1-80BA-C942-93BD-C5F8F69CF7F6}" type="slidenum">
              <a:rPr lang="en-US" smtClean="0"/>
              <a:t>‹#›</a:t>
            </a:fld>
            <a:endParaRPr lang="en-US"/>
          </a:p>
        </p:txBody>
      </p:sp>
    </p:spTree>
    <p:extLst>
      <p:ext uri="{BB962C8B-B14F-4D97-AF65-F5344CB8AC3E}">
        <p14:creationId xmlns:p14="http://schemas.microsoft.com/office/powerpoint/2010/main" val="1422061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8884C-5D2B-2844-984D-AF0BF7F4DC0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808DC61-3DE3-6045-B886-C9B15235EE14}"/>
              </a:ext>
            </a:extLst>
          </p:cNvPr>
          <p:cNvSpPr>
            <a:spLocks noGrp="1"/>
          </p:cNvSpPr>
          <p:nvPr>
            <p:ph type="dt" sz="half" idx="10"/>
          </p:nvPr>
        </p:nvSpPr>
        <p:spPr/>
        <p:txBody>
          <a:bodyPr/>
          <a:lstStyle/>
          <a:p>
            <a:fld id="{B2019F61-0579-0841-955B-CEF7F11C563F}" type="datetimeFigureOut">
              <a:rPr lang="en-US" smtClean="0"/>
              <a:t>4/14/2021</a:t>
            </a:fld>
            <a:endParaRPr lang="en-US"/>
          </a:p>
        </p:txBody>
      </p:sp>
      <p:sp>
        <p:nvSpPr>
          <p:cNvPr id="4" name="Footer Placeholder 3">
            <a:extLst>
              <a:ext uri="{FF2B5EF4-FFF2-40B4-BE49-F238E27FC236}">
                <a16:creationId xmlns:a16="http://schemas.microsoft.com/office/drawing/2014/main" id="{352065E3-EB7C-0046-9CDE-50B2B4CC6D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AC49048-EA60-AB4F-B29A-CC9AEF0F574F}"/>
              </a:ext>
            </a:extLst>
          </p:cNvPr>
          <p:cNvSpPr>
            <a:spLocks noGrp="1"/>
          </p:cNvSpPr>
          <p:nvPr>
            <p:ph type="sldNum" sz="quarter" idx="12"/>
          </p:nvPr>
        </p:nvSpPr>
        <p:spPr/>
        <p:txBody>
          <a:bodyPr/>
          <a:lstStyle/>
          <a:p>
            <a:fld id="{E7FF7BA1-80BA-C942-93BD-C5F8F69CF7F6}" type="slidenum">
              <a:rPr lang="en-US" smtClean="0"/>
              <a:t>‹#›</a:t>
            </a:fld>
            <a:endParaRPr lang="en-US"/>
          </a:p>
        </p:txBody>
      </p:sp>
    </p:spTree>
    <p:extLst>
      <p:ext uri="{BB962C8B-B14F-4D97-AF65-F5344CB8AC3E}">
        <p14:creationId xmlns:p14="http://schemas.microsoft.com/office/powerpoint/2010/main" val="2368555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4D4DA5-5885-A049-AA5D-1E3C61D55CB1}"/>
              </a:ext>
            </a:extLst>
          </p:cNvPr>
          <p:cNvSpPr>
            <a:spLocks noGrp="1"/>
          </p:cNvSpPr>
          <p:nvPr>
            <p:ph type="dt" sz="half" idx="10"/>
          </p:nvPr>
        </p:nvSpPr>
        <p:spPr/>
        <p:txBody>
          <a:bodyPr/>
          <a:lstStyle/>
          <a:p>
            <a:fld id="{B2019F61-0579-0841-955B-CEF7F11C563F}" type="datetimeFigureOut">
              <a:rPr lang="en-US" smtClean="0"/>
              <a:t>4/14/2021</a:t>
            </a:fld>
            <a:endParaRPr lang="en-US"/>
          </a:p>
        </p:txBody>
      </p:sp>
      <p:sp>
        <p:nvSpPr>
          <p:cNvPr id="3" name="Footer Placeholder 2">
            <a:extLst>
              <a:ext uri="{FF2B5EF4-FFF2-40B4-BE49-F238E27FC236}">
                <a16:creationId xmlns:a16="http://schemas.microsoft.com/office/drawing/2014/main" id="{0B3614B7-F336-3842-88A6-B87DA9498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9B9487-0D1E-E842-BA9B-A82498830165}"/>
              </a:ext>
            </a:extLst>
          </p:cNvPr>
          <p:cNvSpPr>
            <a:spLocks noGrp="1"/>
          </p:cNvSpPr>
          <p:nvPr>
            <p:ph type="sldNum" sz="quarter" idx="12"/>
          </p:nvPr>
        </p:nvSpPr>
        <p:spPr/>
        <p:txBody>
          <a:bodyPr/>
          <a:lstStyle/>
          <a:p>
            <a:fld id="{E7FF7BA1-80BA-C942-93BD-C5F8F69CF7F6}" type="slidenum">
              <a:rPr lang="en-US" smtClean="0"/>
              <a:t>‹#›</a:t>
            </a:fld>
            <a:endParaRPr lang="en-US"/>
          </a:p>
        </p:txBody>
      </p:sp>
    </p:spTree>
    <p:extLst>
      <p:ext uri="{BB962C8B-B14F-4D97-AF65-F5344CB8AC3E}">
        <p14:creationId xmlns:p14="http://schemas.microsoft.com/office/powerpoint/2010/main" val="200095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50B10-1F8C-A649-A382-1326B6E5D14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9354794-82F4-604C-99E3-2F6C3F553F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C1C3B3A6-BC8F-AC4C-9AB9-68266153ED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63925EB-4831-6D4C-97E9-5E8651B44579}"/>
              </a:ext>
            </a:extLst>
          </p:cNvPr>
          <p:cNvSpPr>
            <a:spLocks noGrp="1"/>
          </p:cNvSpPr>
          <p:nvPr>
            <p:ph type="dt" sz="half" idx="10"/>
          </p:nvPr>
        </p:nvSpPr>
        <p:spPr/>
        <p:txBody>
          <a:bodyPr/>
          <a:lstStyle/>
          <a:p>
            <a:fld id="{B2019F61-0579-0841-955B-CEF7F11C563F}" type="datetimeFigureOut">
              <a:rPr lang="en-US" smtClean="0"/>
              <a:t>4/14/2021</a:t>
            </a:fld>
            <a:endParaRPr lang="en-US"/>
          </a:p>
        </p:txBody>
      </p:sp>
      <p:sp>
        <p:nvSpPr>
          <p:cNvPr id="6" name="Footer Placeholder 5">
            <a:extLst>
              <a:ext uri="{FF2B5EF4-FFF2-40B4-BE49-F238E27FC236}">
                <a16:creationId xmlns:a16="http://schemas.microsoft.com/office/drawing/2014/main" id="{E2BC716D-026F-414E-9815-A35F95EFE5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A6701E-8682-E648-8E60-3E4944169CE6}"/>
              </a:ext>
            </a:extLst>
          </p:cNvPr>
          <p:cNvSpPr>
            <a:spLocks noGrp="1"/>
          </p:cNvSpPr>
          <p:nvPr>
            <p:ph type="sldNum" sz="quarter" idx="12"/>
          </p:nvPr>
        </p:nvSpPr>
        <p:spPr/>
        <p:txBody>
          <a:bodyPr/>
          <a:lstStyle/>
          <a:p>
            <a:fld id="{E7FF7BA1-80BA-C942-93BD-C5F8F69CF7F6}" type="slidenum">
              <a:rPr lang="en-US" smtClean="0"/>
              <a:t>‹#›</a:t>
            </a:fld>
            <a:endParaRPr lang="en-US"/>
          </a:p>
        </p:txBody>
      </p:sp>
    </p:spTree>
    <p:extLst>
      <p:ext uri="{BB962C8B-B14F-4D97-AF65-F5344CB8AC3E}">
        <p14:creationId xmlns:p14="http://schemas.microsoft.com/office/powerpoint/2010/main" val="38501005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B17CB-17EC-1C44-9A45-5D2ED73892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453D57D-AF43-F349-ABCA-7A5D72068D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5290519-1C10-1B4D-9B2B-7A22E87566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679E8C8-D1E6-624C-A21D-BDE764D2F107}"/>
              </a:ext>
            </a:extLst>
          </p:cNvPr>
          <p:cNvSpPr>
            <a:spLocks noGrp="1"/>
          </p:cNvSpPr>
          <p:nvPr>
            <p:ph type="dt" sz="half" idx="10"/>
          </p:nvPr>
        </p:nvSpPr>
        <p:spPr/>
        <p:txBody>
          <a:bodyPr/>
          <a:lstStyle/>
          <a:p>
            <a:fld id="{B2019F61-0579-0841-955B-CEF7F11C563F}" type="datetimeFigureOut">
              <a:rPr lang="en-US" smtClean="0"/>
              <a:t>4/14/2021</a:t>
            </a:fld>
            <a:endParaRPr lang="en-US"/>
          </a:p>
        </p:txBody>
      </p:sp>
      <p:sp>
        <p:nvSpPr>
          <p:cNvPr id="6" name="Footer Placeholder 5">
            <a:extLst>
              <a:ext uri="{FF2B5EF4-FFF2-40B4-BE49-F238E27FC236}">
                <a16:creationId xmlns:a16="http://schemas.microsoft.com/office/drawing/2014/main" id="{F3DA49BD-0AD1-524B-9970-F84FD36FB0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5A6B52-6947-784A-B261-CF62F45E321F}"/>
              </a:ext>
            </a:extLst>
          </p:cNvPr>
          <p:cNvSpPr>
            <a:spLocks noGrp="1"/>
          </p:cNvSpPr>
          <p:nvPr>
            <p:ph type="sldNum" sz="quarter" idx="12"/>
          </p:nvPr>
        </p:nvSpPr>
        <p:spPr/>
        <p:txBody>
          <a:bodyPr/>
          <a:lstStyle/>
          <a:p>
            <a:fld id="{E7FF7BA1-80BA-C942-93BD-C5F8F69CF7F6}" type="slidenum">
              <a:rPr lang="en-US" smtClean="0"/>
              <a:t>‹#›</a:t>
            </a:fld>
            <a:endParaRPr lang="en-US"/>
          </a:p>
        </p:txBody>
      </p:sp>
    </p:spTree>
    <p:extLst>
      <p:ext uri="{BB962C8B-B14F-4D97-AF65-F5344CB8AC3E}">
        <p14:creationId xmlns:p14="http://schemas.microsoft.com/office/powerpoint/2010/main" val="1609314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F6EC56-00FE-244D-BC3E-E36099B5DC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4CE11CC-F140-7741-A6E5-1374DDB996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2721147-4FA2-EF48-804D-B8B3D27F33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019F61-0579-0841-955B-CEF7F11C563F}" type="datetimeFigureOut">
              <a:rPr lang="en-US" smtClean="0"/>
              <a:t>4/14/2021</a:t>
            </a:fld>
            <a:endParaRPr lang="en-US"/>
          </a:p>
        </p:txBody>
      </p:sp>
      <p:sp>
        <p:nvSpPr>
          <p:cNvPr id="5" name="Footer Placeholder 4">
            <a:extLst>
              <a:ext uri="{FF2B5EF4-FFF2-40B4-BE49-F238E27FC236}">
                <a16:creationId xmlns:a16="http://schemas.microsoft.com/office/drawing/2014/main" id="{47B42CBF-EA95-D342-B7BB-3631AF9FB1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4DFDA89-4B2B-E749-80C0-0D377A237A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FF7BA1-80BA-C942-93BD-C5F8F69CF7F6}" type="slidenum">
              <a:rPr lang="en-US" smtClean="0"/>
              <a:t>‹#›</a:t>
            </a:fld>
            <a:endParaRPr lang="en-US"/>
          </a:p>
        </p:txBody>
      </p:sp>
    </p:spTree>
    <p:extLst>
      <p:ext uri="{BB962C8B-B14F-4D97-AF65-F5344CB8AC3E}">
        <p14:creationId xmlns:p14="http://schemas.microsoft.com/office/powerpoint/2010/main" val="19127085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2" Type="http://schemas.openxmlformats.org/officeDocument/2006/relationships/hyperlink" Target="https://en.wikipedia.org/wiki/Null_hypothesis" TargetMode="External"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DE55A-070B-B640-81D1-857C7BAF260C}"/>
              </a:ext>
            </a:extLst>
          </p:cNvPr>
          <p:cNvSpPr>
            <a:spLocks noGrp="1"/>
          </p:cNvSpPr>
          <p:nvPr>
            <p:ph type="ctrTitle"/>
          </p:nvPr>
        </p:nvSpPr>
        <p:spPr/>
        <p:txBody>
          <a:bodyPr/>
          <a:lstStyle/>
          <a:p>
            <a:r>
              <a:rPr lang="en-US" dirty="0"/>
              <a:t>UNIT-II</a:t>
            </a:r>
          </a:p>
        </p:txBody>
      </p:sp>
      <p:sp>
        <p:nvSpPr>
          <p:cNvPr id="3" name="Subtitle 2">
            <a:extLst>
              <a:ext uri="{FF2B5EF4-FFF2-40B4-BE49-F238E27FC236}">
                <a16:creationId xmlns:a16="http://schemas.microsoft.com/office/drawing/2014/main" id="{7CE8477C-FE1C-5B4B-A73F-F81A9349F2E6}"/>
              </a:ext>
            </a:extLst>
          </p:cNvPr>
          <p:cNvSpPr>
            <a:spLocks noGrp="1"/>
          </p:cNvSpPr>
          <p:nvPr>
            <p:ph type="subTitle" idx="1"/>
          </p:nvPr>
        </p:nvSpPr>
        <p:spPr/>
        <p:txBody>
          <a:bodyPr>
            <a:normAutofit/>
          </a:bodyPr>
          <a:lstStyle/>
          <a:p>
            <a:r>
              <a:rPr lang="en-US" sz="3200" dirty="0"/>
              <a:t>MODEL ERRORS</a:t>
            </a:r>
          </a:p>
          <a:p>
            <a:r>
              <a:rPr lang="en-US" sz="3200" dirty="0"/>
              <a:t>Regression and Classification errors</a:t>
            </a:r>
          </a:p>
        </p:txBody>
      </p:sp>
    </p:spTree>
    <p:extLst>
      <p:ext uri="{BB962C8B-B14F-4D97-AF65-F5344CB8AC3E}">
        <p14:creationId xmlns:p14="http://schemas.microsoft.com/office/powerpoint/2010/main" val="3301311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F58A5-EFE4-E84E-BB4F-2A66E93E7DA2}"/>
              </a:ext>
            </a:extLst>
          </p:cNvPr>
          <p:cNvSpPr>
            <a:spLocks noGrp="1"/>
          </p:cNvSpPr>
          <p:nvPr>
            <p:ph type="title"/>
          </p:nvPr>
        </p:nvSpPr>
        <p:spPr/>
        <p:txBody>
          <a:bodyPr/>
          <a:lstStyle/>
          <a:p>
            <a:r>
              <a:rPr lang="en-US" dirty="0"/>
              <a:t>Classifier performance measures:</a:t>
            </a:r>
          </a:p>
        </p:txBody>
      </p:sp>
      <p:sp>
        <p:nvSpPr>
          <p:cNvPr id="3" name="Content Placeholder 2">
            <a:extLst>
              <a:ext uri="{FF2B5EF4-FFF2-40B4-BE49-F238E27FC236}">
                <a16:creationId xmlns:a16="http://schemas.microsoft.com/office/drawing/2014/main" id="{5B54B064-C82D-D640-9CB0-E72B6829B04C}"/>
              </a:ext>
            </a:extLst>
          </p:cNvPr>
          <p:cNvSpPr>
            <a:spLocks noGrp="1"/>
          </p:cNvSpPr>
          <p:nvPr>
            <p:ph idx="1"/>
          </p:nvPr>
        </p:nvSpPr>
        <p:spPr/>
        <p:txBody>
          <a:bodyPr/>
          <a:lstStyle/>
          <a:p>
            <a:r>
              <a:rPr lang="en-US" dirty="0"/>
              <a:t>Recall/sensitivity</a:t>
            </a:r>
          </a:p>
          <a:p>
            <a:r>
              <a:rPr lang="en-US" dirty="0"/>
              <a:t>Precision</a:t>
            </a:r>
          </a:p>
          <a:p>
            <a:r>
              <a:rPr lang="en-US" dirty="0"/>
              <a:t>specificity</a:t>
            </a:r>
          </a:p>
          <a:p>
            <a:r>
              <a:rPr lang="en-US" dirty="0"/>
              <a:t>Accuracy</a:t>
            </a:r>
          </a:p>
          <a:p>
            <a:r>
              <a:rPr lang="en-US" dirty="0"/>
              <a:t>F1 score</a:t>
            </a:r>
          </a:p>
        </p:txBody>
      </p:sp>
    </p:spTree>
    <p:extLst>
      <p:ext uri="{BB962C8B-B14F-4D97-AF65-F5344CB8AC3E}">
        <p14:creationId xmlns:p14="http://schemas.microsoft.com/office/powerpoint/2010/main" val="2047356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7AAB6-5D03-0946-A642-FD0C61802F6A}"/>
              </a:ext>
            </a:extLst>
          </p:cNvPr>
          <p:cNvSpPr>
            <a:spLocks noGrp="1"/>
          </p:cNvSpPr>
          <p:nvPr>
            <p:ph type="title"/>
          </p:nvPr>
        </p:nvSpPr>
        <p:spPr/>
        <p:txBody>
          <a:bodyPr/>
          <a:lstStyle/>
          <a:p>
            <a:r>
              <a:rPr lang="en-US" dirty="0"/>
              <a:t>Confusion Matrix:</a:t>
            </a:r>
          </a:p>
        </p:txBody>
      </p:sp>
      <p:pic>
        <p:nvPicPr>
          <p:cNvPr id="1026" name="Picture 2">
            <a:extLst>
              <a:ext uri="{FF2B5EF4-FFF2-40B4-BE49-F238E27FC236}">
                <a16:creationId xmlns:a16="http://schemas.microsoft.com/office/drawing/2014/main" id="{9C741E03-3F3A-814C-BC40-A6624A0D389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00649" y="2064544"/>
            <a:ext cx="8548301" cy="387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8892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25CE4-659F-E747-B2B5-C0FAD3D8E8CA}"/>
              </a:ext>
            </a:extLst>
          </p:cNvPr>
          <p:cNvSpPr>
            <a:spLocks noGrp="1"/>
          </p:cNvSpPr>
          <p:nvPr>
            <p:ph type="title"/>
          </p:nvPr>
        </p:nvSpPr>
        <p:spPr/>
        <p:txBody>
          <a:bodyPr/>
          <a:lstStyle/>
          <a:p>
            <a:r>
              <a:rPr lang="en-US" dirty="0"/>
              <a:t>Confusion Matrix: example</a:t>
            </a:r>
          </a:p>
        </p:txBody>
      </p:sp>
      <p:pic>
        <p:nvPicPr>
          <p:cNvPr id="2050" name="Picture 2" descr="Example confusion matrix for a binary classifier">
            <a:extLst>
              <a:ext uri="{FF2B5EF4-FFF2-40B4-BE49-F238E27FC236}">
                <a16:creationId xmlns:a16="http://schemas.microsoft.com/office/drawing/2014/main" id="{367FD4A0-AB06-B54C-93F6-3AE96272261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18300" y="2655781"/>
            <a:ext cx="4635500" cy="2641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xample confusion matrix for a binary classifier">
            <a:extLst>
              <a:ext uri="{FF2B5EF4-FFF2-40B4-BE49-F238E27FC236}">
                <a16:creationId xmlns:a16="http://schemas.microsoft.com/office/drawing/2014/main" id="{8537CD23-85E2-3146-A5B8-8A7F8B802A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413" y="2479588"/>
            <a:ext cx="4902200" cy="25908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7B90ABF-0634-A846-B601-171847411724}"/>
              </a:ext>
            </a:extLst>
          </p:cNvPr>
          <p:cNvSpPr txBox="1"/>
          <p:nvPr/>
        </p:nvSpPr>
        <p:spPr>
          <a:xfrm>
            <a:off x="4337222" y="5674622"/>
            <a:ext cx="1622817" cy="369332"/>
          </a:xfrm>
          <a:prstGeom prst="rect">
            <a:avLst/>
          </a:prstGeom>
          <a:noFill/>
        </p:spPr>
        <p:txBody>
          <a:bodyPr wrap="none" rtlCol="0">
            <a:spAutoFit/>
          </a:bodyPr>
          <a:lstStyle/>
          <a:p>
            <a:r>
              <a:rPr lang="en-US" dirty="0"/>
              <a:t>Type-I error: FP</a:t>
            </a:r>
          </a:p>
        </p:txBody>
      </p:sp>
      <p:sp>
        <p:nvSpPr>
          <p:cNvPr id="7" name="TextBox 6">
            <a:extLst>
              <a:ext uri="{FF2B5EF4-FFF2-40B4-BE49-F238E27FC236}">
                <a16:creationId xmlns:a16="http://schemas.microsoft.com/office/drawing/2014/main" id="{000B6219-4027-1C4A-A0BF-46538F2BC824}"/>
              </a:ext>
            </a:extLst>
          </p:cNvPr>
          <p:cNvSpPr txBox="1"/>
          <p:nvPr/>
        </p:nvSpPr>
        <p:spPr>
          <a:xfrm>
            <a:off x="4337222" y="6123543"/>
            <a:ext cx="1710981" cy="369332"/>
          </a:xfrm>
          <a:prstGeom prst="rect">
            <a:avLst/>
          </a:prstGeom>
          <a:noFill/>
        </p:spPr>
        <p:txBody>
          <a:bodyPr wrap="none" rtlCol="0">
            <a:spAutoFit/>
          </a:bodyPr>
          <a:lstStyle/>
          <a:p>
            <a:r>
              <a:rPr lang="en-US" dirty="0"/>
              <a:t>Type-II error: FN</a:t>
            </a:r>
          </a:p>
        </p:txBody>
      </p:sp>
    </p:spTree>
    <p:extLst>
      <p:ext uri="{BB962C8B-B14F-4D97-AF65-F5344CB8AC3E}">
        <p14:creationId xmlns:p14="http://schemas.microsoft.com/office/powerpoint/2010/main" val="2118095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32D84-9F84-4744-BBE5-3FAC7D18D65A}"/>
              </a:ext>
            </a:extLst>
          </p:cNvPr>
          <p:cNvSpPr>
            <a:spLocks noGrp="1"/>
          </p:cNvSpPr>
          <p:nvPr>
            <p:ph type="title"/>
          </p:nvPr>
        </p:nvSpPr>
        <p:spPr>
          <a:xfrm>
            <a:off x="838200" y="365126"/>
            <a:ext cx="10515600" cy="598702"/>
          </a:xfrm>
        </p:spPr>
        <p:txBody>
          <a:bodyPr>
            <a:normAutofit fontScale="90000"/>
          </a:bodyPr>
          <a:lstStyle/>
          <a:p>
            <a:r>
              <a:rPr lang="en-US" dirty="0"/>
              <a:t>Type-1 and Type-2 errors:</a:t>
            </a:r>
          </a:p>
        </p:txBody>
      </p:sp>
      <p:sp>
        <p:nvSpPr>
          <p:cNvPr id="3" name="Content Placeholder 2">
            <a:extLst>
              <a:ext uri="{FF2B5EF4-FFF2-40B4-BE49-F238E27FC236}">
                <a16:creationId xmlns:a16="http://schemas.microsoft.com/office/drawing/2014/main" id="{66C81178-EE8A-3A4E-99B5-59E5E21F6ADE}"/>
              </a:ext>
            </a:extLst>
          </p:cNvPr>
          <p:cNvSpPr>
            <a:spLocks noGrp="1"/>
          </p:cNvSpPr>
          <p:nvPr>
            <p:ph idx="1"/>
          </p:nvPr>
        </p:nvSpPr>
        <p:spPr>
          <a:xfrm>
            <a:off x="838200" y="963828"/>
            <a:ext cx="10515600" cy="5213135"/>
          </a:xfrm>
        </p:spPr>
        <p:txBody>
          <a:bodyPr>
            <a:normAutofit/>
          </a:bodyPr>
          <a:lstStyle/>
          <a:p>
            <a:pPr fontAlgn="base"/>
            <a:r>
              <a:rPr lang="en-IN" dirty="0"/>
              <a:t>Type I Error (False Positive ) (FP)</a:t>
            </a:r>
          </a:p>
          <a:p>
            <a:pPr fontAlgn="base"/>
            <a:r>
              <a:rPr lang="en-IN" dirty="0"/>
              <a:t>A type I error occurs when the </a:t>
            </a:r>
            <a:r>
              <a:rPr lang="en-IN" dirty="0">
                <a:hlinkClick r:id="rId2"/>
              </a:rPr>
              <a:t>null hypothesis</a:t>
            </a:r>
            <a:r>
              <a:rPr lang="en-IN" dirty="0"/>
              <a:t> is true, but is rejected. </a:t>
            </a:r>
          </a:p>
          <a:p>
            <a:pPr fontAlgn="base"/>
            <a:r>
              <a:rPr lang="en-IN" dirty="0"/>
              <a:t>A type I error, or false positive, is asserting something as true when it is actually false.  </a:t>
            </a:r>
          </a:p>
          <a:p>
            <a:pPr fontAlgn="base"/>
            <a:r>
              <a:rPr lang="en-IN" dirty="0"/>
              <a:t>Type II Error (False Negative)(FN)</a:t>
            </a:r>
          </a:p>
          <a:p>
            <a:pPr fontAlgn="base"/>
            <a:r>
              <a:rPr lang="en-IN" dirty="0"/>
              <a:t>A type II error occurs when the null hypothesis is false, but erroneously fails to be rejected.  </a:t>
            </a:r>
          </a:p>
          <a:p>
            <a:pPr fontAlgn="base"/>
            <a:r>
              <a:rPr lang="en-IN" dirty="0"/>
              <a:t>A type II error, or false negative, is where a test result indicates that a condition failed, while it actually was successful. </a:t>
            </a:r>
            <a:endParaRPr lang="en-US" dirty="0"/>
          </a:p>
        </p:txBody>
      </p:sp>
    </p:spTree>
    <p:extLst>
      <p:ext uri="{BB962C8B-B14F-4D97-AF65-F5344CB8AC3E}">
        <p14:creationId xmlns:p14="http://schemas.microsoft.com/office/powerpoint/2010/main" val="1054645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77A7497-F03A-444C-A08C-B5048607CE65}"/>
              </a:ext>
            </a:extLst>
          </p:cNvPr>
          <p:cNvPicPr>
            <a:picLocks noGrp="1" noChangeAspect="1"/>
          </p:cNvPicPr>
          <p:nvPr>
            <p:ph idx="1"/>
          </p:nvPr>
        </p:nvPicPr>
        <p:blipFill rotWithShape="1">
          <a:blip r:embed="rId2"/>
          <a:srcRect l="23184" t="9923" r="10736" b="29661"/>
          <a:stretch/>
        </p:blipFill>
        <p:spPr>
          <a:xfrm>
            <a:off x="1757363" y="642938"/>
            <a:ext cx="8743949" cy="5357812"/>
          </a:xfrm>
          <a:prstGeom prst="rect">
            <a:avLst/>
          </a:prstGeom>
        </p:spPr>
      </p:pic>
    </p:spTree>
    <p:extLst>
      <p:ext uri="{BB962C8B-B14F-4D97-AF65-F5344CB8AC3E}">
        <p14:creationId xmlns:p14="http://schemas.microsoft.com/office/powerpoint/2010/main" val="173780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EF341-658A-3A44-BA91-ED1C59FA0DF2}"/>
              </a:ext>
            </a:extLst>
          </p:cNvPr>
          <p:cNvSpPr>
            <a:spLocks noGrp="1"/>
          </p:cNvSpPr>
          <p:nvPr>
            <p:ph type="title"/>
          </p:nvPr>
        </p:nvSpPr>
        <p:spPr/>
        <p:txBody>
          <a:bodyPr/>
          <a:lstStyle/>
          <a:p>
            <a:r>
              <a:rPr lang="en-US" dirty="0"/>
              <a:t>Confusion Matrix: example 2</a:t>
            </a:r>
          </a:p>
        </p:txBody>
      </p:sp>
      <p:pic>
        <p:nvPicPr>
          <p:cNvPr id="4" name="Content Placeholder 3">
            <a:extLst>
              <a:ext uri="{FF2B5EF4-FFF2-40B4-BE49-F238E27FC236}">
                <a16:creationId xmlns:a16="http://schemas.microsoft.com/office/drawing/2014/main" id="{C991B285-D00A-0746-866F-11657960C312}"/>
              </a:ext>
            </a:extLst>
          </p:cNvPr>
          <p:cNvPicPr>
            <a:picLocks noGrp="1" noChangeAspect="1"/>
          </p:cNvPicPr>
          <p:nvPr>
            <p:ph idx="1"/>
          </p:nvPr>
        </p:nvPicPr>
        <p:blipFill rotWithShape="1">
          <a:blip r:embed="rId2"/>
          <a:srcRect l="4285" t="7892" r="27602" b="48125"/>
          <a:stretch/>
        </p:blipFill>
        <p:spPr>
          <a:xfrm>
            <a:off x="838200" y="2020185"/>
            <a:ext cx="10515600" cy="3955311"/>
          </a:xfrm>
          <a:prstGeom prst="rect">
            <a:avLst/>
          </a:prstGeom>
        </p:spPr>
      </p:pic>
    </p:spTree>
    <p:extLst>
      <p:ext uri="{BB962C8B-B14F-4D97-AF65-F5344CB8AC3E}">
        <p14:creationId xmlns:p14="http://schemas.microsoft.com/office/powerpoint/2010/main" val="3539274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C4A03-17C6-CD4F-9268-5DD6375A3B4B}"/>
              </a:ext>
            </a:extLst>
          </p:cNvPr>
          <p:cNvSpPr>
            <a:spLocks noGrp="1"/>
          </p:cNvSpPr>
          <p:nvPr>
            <p:ph type="title"/>
          </p:nvPr>
        </p:nvSpPr>
        <p:spPr/>
        <p:txBody>
          <a:bodyPr/>
          <a:lstStyle/>
          <a:p>
            <a:r>
              <a:rPr lang="en-US" dirty="0"/>
              <a:t>Classifier error metrics:</a:t>
            </a:r>
          </a:p>
        </p:txBody>
      </p:sp>
      <p:pic>
        <p:nvPicPr>
          <p:cNvPr id="4" name="Content Placeholder 3">
            <a:extLst>
              <a:ext uri="{FF2B5EF4-FFF2-40B4-BE49-F238E27FC236}">
                <a16:creationId xmlns:a16="http://schemas.microsoft.com/office/drawing/2014/main" id="{71E6432B-0EE1-8F45-802F-88FC8CA8A0B4}"/>
              </a:ext>
            </a:extLst>
          </p:cNvPr>
          <p:cNvPicPr>
            <a:picLocks noGrp="1" noChangeAspect="1"/>
          </p:cNvPicPr>
          <p:nvPr>
            <p:ph idx="1"/>
          </p:nvPr>
        </p:nvPicPr>
        <p:blipFill rotWithShape="1">
          <a:blip r:embed="rId2"/>
          <a:srcRect l="11959" t="21656" r="40120" b="63436"/>
          <a:stretch/>
        </p:blipFill>
        <p:spPr>
          <a:xfrm>
            <a:off x="1184189" y="1569308"/>
            <a:ext cx="9405551" cy="3336324"/>
          </a:xfrm>
          <a:prstGeom prst="rect">
            <a:avLst/>
          </a:prstGeom>
        </p:spPr>
      </p:pic>
    </p:spTree>
    <p:extLst>
      <p:ext uri="{BB962C8B-B14F-4D97-AF65-F5344CB8AC3E}">
        <p14:creationId xmlns:p14="http://schemas.microsoft.com/office/powerpoint/2010/main" val="36359900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E3D27-87C1-C540-8C1C-68EF255497A5}"/>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3D6A5610-0441-0A49-A92C-1F204B5CC492}"/>
              </a:ext>
            </a:extLst>
          </p:cNvPr>
          <p:cNvPicPr>
            <a:picLocks noGrp="1" noChangeAspect="1"/>
          </p:cNvPicPr>
          <p:nvPr>
            <p:ph idx="1"/>
          </p:nvPr>
        </p:nvPicPr>
        <p:blipFill rotWithShape="1">
          <a:blip r:embed="rId2"/>
          <a:srcRect l="5392" t="8876" r="28405" b="26377"/>
          <a:stretch/>
        </p:blipFill>
        <p:spPr>
          <a:xfrm>
            <a:off x="654908" y="2211859"/>
            <a:ext cx="9181069" cy="3694671"/>
          </a:xfrm>
          <a:prstGeom prst="rect">
            <a:avLst/>
          </a:prstGeom>
        </p:spPr>
      </p:pic>
    </p:spTree>
    <p:extLst>
      <p:ext uri="{BB962C8B-B14F-4D97-AF65-F5344CB8AC3E}">
        <p14:creationId xmlns:p14="http://schemas.microsoft.com/office/powerpoint/2010/main" val="376294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02E3E-0F3B-7B4C-BF95-DBD1AB176AD4}"/>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8C8D0B70-B084-3C42-A55F-FE49B9A364DC}"/>
              </a:ext>
            </a:extLst>
          </p:cNvPr>
          <p:cNvPicPr>
            <a:picLocks noGrp="1" noChangeAspect="1"/>
          </p:cNvPicPr>
          <p:nvPr>
            <p:ph idx="1"/>
          </p:nvPr>
        </p:nvPicPr>
        <p:blipFill rotWithShape="1">
          <a:blip r:embed="rId2"/>
          <a:srcRect l="5876" t="9358" r="29176" b="44090"/>
          <a:stretch/>
        </p:blipFill>
        <p:spPr>
          <a:xfrm>
            <a:off x="1052623" y="2232837"/>
            <a:ext cx="9718157" cy="3530010"/>
          </a:xfrm>
          <a:prstGeom prst="rect">
            <a:avLst/>
          </a:prstGeom>
        </p:spPr>
      </p:pic>
    </p:spTree>
    <p:extLst>
      <p:ext uri="{BB962C8B-B14F-4D97-AF65-F5344CB8AC3E}">
        <p14:creationId xmlns:p14="http://schemas.microsoft.com/office/powerpoint/2010/main" val="3406842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2F82C-B7BF-3340-9182-46340DFD96D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8473314-DE5F-384C-A69B-184B15A8092D}"/>
              </a:ext>
            </a:extLst>
          </p:cNvPr>
          <p:cNvSpPr>
            <a:spLocks noGrp="1"/>
          </p:cNvSpPr>
          <p:nvPr>
            <p:ph idx="1"/>
          </p:nvPr>
        </p:nvSpPr>
        <p:spPr/>
        <p:txBody>
          <a:bodyPr>
            <a:normAutofit/>
          </a:bodyPr>
          <a:lstStyle/>
          <a:p>
            <a:r>
              <a:rPr lang="en-IN" b="1" dirty="0"/>
              <a:t>Accuracy:</a:t>
            </a:r>
          </a:p>
          <a:p>
            <a:r>
              <a:rPr lang="en-IN" dirty="0"/>
              <a:t>Accuracy can be defined as the percentage of correct predictions made by our classification model.</a:t>
            </a:r>
          </a:p>
          <a:p>
            <a:endParaRPr lang="en-IN" dirty="0"/>
          </a:p>
          <a:p>
            <a:endParaRPr lang="en-IN" dirty="0"/>
          </a:p>
        </p:txBody>
      </p:sp>
      <p:pic>
        <p:nvPicPr>
          <p:cNvPr id="4" name="Picture 3">
            <a:extLst>
              <a:ext uri="{FF2B5EF4-FFF2-40B4-BE49-F238E27FC236}">
                <a16:creationId xmlns:a16="http://schemas.microsoft.com/office/drawing/2014/main" id="{382DD2A4-D35D-5A4A-B986-B19F3DB9C246}"/>
              </a:ext>
            </a:extLst>
          </p:cNvPr>
          <p:cNvPicPr>
            <a:picLocks noChangeAspect="1"/>
          </p:cNvPicPr>
          <p:nvPr/>
        </p:nvPicPr>
        <p:blipFill rotWithShape="1">
          <a:blip r:embed="rId2"/>
          <a:srcRect l="5818" t="53333" r="28191" b="15316"/>
          <a:stretch/>
        </p:blipFill>
        <p:spPr>
          <a:xfrm>
            <a:off x="1828800" y="3249827"/>
            <a:ext cx="7241060" cy="2150076"/>
          </a:xfrm>
          <a:prstGeom prst="rect">
            <a:avLst/>
          </a:prstGeom>
        </p:spPr>
      </p:pic>
    </p:spTree>
    <p:extLst>
      <p:ext uri="{BB962C8B-B14F-4D97-AF65-F5344CB8AC3E}">
        <p14:creationId xmlns:p14="http://schemas.microsoft.com/office/powerpoint/2010/main" val="2690361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E102E-1499-1D48-AA0E-DD0A825CC9AD}"/>
              </a:ext>
            </a:extLst>
          </p:cNvPr>
          <p:cNvSpPr>
            <a:spLocks noGrp="1"/>
          </p:cNvSpPr>
          <p:nvPr>
            <p:ph type="title"/>
          </p:nvPr>
        </p:nvSpPr>
        <p:spPr>
          <a:xfrm>
            <a:off x="838200" y="365125"/>
            <a:ext cx="10515600" cy="969405"/>
          </a:xfrm>
        </p:spPr>
        <p:txBody>
          <a:bodyPr/>
          <a:lstStyle/>
          <a:p>
            <a:r>
              <a:rPr lang="en-US" dirty="0"/>
              <a:t>Types of Machine Learning Models:</a:t>
            </a:r>
          </a:p>
        </p:txBody>
      </p:sp>
      <p:sp>
        <p:nvSpPr>
          <p:cNvPr id="3" name="Content Placeholder 2">
            <a:extLst>
              <a:ext uri="{FF2B5EF4-FFF2-40B4-BE49-F238E27FC236}">
                <a16:creationId xmlns:a16="http://schemas.microsoft.com/office/drawing/2014/main" id="{64DD7B35-F730-8C42-AC37-170F9A57425F}"/>
              </a:ext>
            </a:extLst>
          </p:cNvPr>
          <p:cNvSpPr>
            <a:spLocks noGrp="1"/>
          </p:cNvSpPr>
          <p:nvPr>
            <p:ph idx="1"/>
          </p:nvPr>
        </p:nvSpPr>
        <p:spPr>
          <a:xfrm>
            <a:off x="838200" y="1334530"/>
            <a:ext cx="10515600" cy="4842433"/>
          </a:xfrm>
        </p:spPr>
        <p:txBody>
          <a:bodyPr/>
          <a:lstStyle/>
          <a:p>
            <a:r>
              <a:rPr lang="en-US" dirty="0"/>
              <a:t>Prediction Models/ Regression Models- target is continuous</a:t>
            </a:r>
          </a:p>
          <a:p>
            <a:pPr lvl="1"/>
            <a:r>
              <a:rPr lang="en-US" dirty="0"/>
              <a:t>Simple Linear Regression</a:t>
            </a:r>
          </a:p>
          <a:p>
            <a:pPr lvl="1"/>
            <a:r>
              <a:rPr lang="en-US" dirty="0"/>
              <a:t>Multiple Linear Regression</a:t>
            </a:r>
          </a:p>
          <a:p>
            <a:pPr lvl="1"/>
            <a:r>
              <a:rPr lang="en-US" dirty="0"/>
              <a:t>Logistic Regression</a:t>
            </a:r>
          </a:p>
          <a:p>
            <a:pPr lvl="1"/>
            <a:r>
              <a:rPr lang="en-US" dirty="0"/>
              <a:t>Ridge Regression</a:t>
            </a:r>
          </a:p>
          <a:p>
            <a:r>
              <a:rPr lang="en-US" dirty="0"/>
              <a:t>Classification Models- target is discrete, categorical labels</a:t>
            </a:r>
          </a:p>
          <a:p>
            <a:pPr lvl="1"/>
            <a:r>
              <a:rPr lang="en-US" dirty="0"/>
              <a:t>Logistic Regression-Binary classifier</a:t>
            </a:r>
          </a:p>
          <a:p>
            <a:pPr lvl="1"/>
            <a:r>
              <a:rPr lang="en-US" dirty="0"/>
              <a:t>K-Nearest Neighbor Classifier</a:t>
            </a:r>
          </a:p>
          <a:p>
            <a:pPr lvl="1"/>
            <a:r>
              <a:rPr lang="en-US" dirty="0"/>
              <a:t>Decision Tree- Random Forest</a:t>
            </a:r>
          </a:p>
          <a:p>
            <a:pPr lvl="1"/>
            <a:r>
              <a:rPr lang="en-US" dirty="0"/>
              <a:t>Naïve Bayes</a:t>
            </a:r>
          </a:p>
          <a:p>
            <a:pPr lvl="1"/>
            <a:r>
              <a:rPr lang="en-US" dirty="0"/>
              <a:t>Support Vector Machines (SVM)</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964622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97811-9D8D-DB4A-AF77-B3B0DF3874B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F73FB1E-EFF2-074F-8EF0-DE53640D07B2}"/>
              </a:ext>
            </a:extLst>
          </p:cNvPr>
          <p:cNvSpPr>
            <a:spLocks noGrp="1"/>
          </p:cNvSpPr>
          <p:nvPr>
            <p:ph idx="1"/>
          </p:nvPr>
        </p:nvSpPr>
        <p:spPr/>
        <p:txBody>
          <a:bodyPr/>
          <a:lstStyle/>
          <a:p>
            <a:r>
              <a:rPr lang="en-IN" b="1" dirty="0"/>
              <a:t>F1 score:</a:t>
            </a:r>
            <a:endParaRPr lang="en-IN" dirty="0"/>
          </a:p>
          <a:p>
            <a:r>
              <a:rPr lang="en-IN" dirty="0"/>
              <a:t> avoiding both false positives and false negatives are equally important for our problem, we need a trade-off between precision and recall. </a:t>
            </a:r>
          </a:p>
          <a:p>
            <a:r>
              <a:rPr lang="en-IN" dirty="0"/>
              <a:t>This is when we use the f1 score as a metric. </a:t>
            </a:r>
          </a:p>
          <a:p>
            <a:r>
              <a:rPr lang="en-IN" dirty="0"/>
              <a:t>An f1 score is defined as the harmonic mean of precision and recall.</a:t>
            </a:r>
          </a:p>
          <a:p>
            <a:endParaRPr lang="en-US" dirty="0"/>
          </a:p>
        </p:txBody>
      </p:sp>
      <p:pic>
        <p:nvPicPr>
          <p:cNvPr id="5" name="Picture 4">
            <a:extLst>
              <a:ext uri="{FF2B5EF4-FFF2-40B4-BE49-F238E27FC236}">
                <a16:creationId xmlns:a16="http://schemas.microsoft.com/office/drawing/2014/main" id="{BAEF5A26-C328-224A-B1DE-7ADE6BCB0BF2}"/>
              </a:ext>
            </a:extLst>
          </p:cNvPr>
          <p:cNvPicPr>
            <a:picLocks noChangeAspect="1"/>
          </p:cNvPicPr>
          <p:nvPr/>
        </p:nvPicPr>
        <p:blipFill rotWithShape="1">
          <a:blip r:embed="rId2"/>
          <a:srcRect l="6831" t="11892" r="44520" b="71351"/>
          <a:stretch/>
        </p:blipFill>
        <p:spPr>
          <a:xfrm>
            <a:off x="2792626" y="4782065"/>
            <a:ext cx="5338119" cy="1149178"/>
          </a:xfrm>
          <a:prstGeom prst="rect">
            <a:avLst/>
          </a:prstGeom>
        </p:spPr>
      </p:pic>
    </p:spTree>
    <p:extLst>
      <p:ext uri="{BB962C8B-B14F-4D97-AF65-F5344CB8AC3E}">
        <p14:creationId xmlns:p14="http://schemas.microsoft.com/office/powerpoint/2010/main" val="902420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3CCA8-6A1D-6740-B5C4-783D88D8024F}"/>
              </a:ext>
            </a:extLst>
          </p:cNvPr>
          <p:cNvSpPr>
            <a:spLocks noGrp="1"/>
          </p:cNvSpPr>
          <p:nvPr>
            <p:ph type="title"/>
          </p:nvPr>
        </p:nvSpPr>
        <p:spPr/>
        <p:txBody>
          <a:bodyPr/>
          <a:lstStyle/>
          <a:p>
            <a:r>
              <a:rPr lang="en-US" dirty="0"/>
              <a:t>Logic to remember confusion matrix:</a:t>
            </a:r>
          </a:p>
        </p:txBody>
      </p:sp>
      <p:pic>
        <p:nvPicPr>
          <p:cNvPr id="4" name="Content Placeholder 3">
            <a:extLst>
              <a:ext uri="{FF2B5EF4-FFF2-40B4-BE49-F238E27FC236}">
                <a16:creationId xmlns:a16="http://schemas.microsoft.com/office/drawing/2014/main" id="{31AEE5B5-ED7D-454E-9E4B-C26F3097E497}"/>
              </a:ext>
            </a:extLst>
          </p:cNvPr>
          <p:cNvPicPr>
            <a:picLocks noGrp="1" noChangeAspect="1"/>
          </p:cNvPicPr>
          <p:nvPr>
            <p:ph idx="1"/>
          </p:nvPr>
        </p:nvPicPr>
        <p:blipFill rotWithShape="1">
          <a:blip r:embed="rId2"/>
          <a:srcRect l="4859" t="11716" r="27875" b="10791"/>
          <a:stretch/>
        </p:blipFill>
        <p:spPr>
          <a:xfrm>
            <a:off x="1099752" y="1952368"/>
            <a:ext cx="9069860" cy="4127156"/>
          </a:xfrm>
          <a:prstGeom prst="rect">
            <a:avLst/>
          </a:prstGeom>
        </p:spPr>
      </p:pic>
    </p:spTree>
    <p:extLst>
      <p:ext uri="{BB962C8B-B14F-4D97-AF65-F5344CB8AC3E}">
        <p14:creationId xmlns:p14="http://schemas.microsoft.com/office/powerpoint/2010/main" val="14911150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CEBC3-CDBE-034D-BD97-38EC3061A36B}"/>
              </a:ext>
            </a:extLst>
          </p:cNvPr>
          <p:cNvSpPr>
            <a:spLocks noGrp="1"/>
          </p:cNvSpPr>
          <p:nvPr>
            <p:ph type="title"/>
          </p:nvPr>
        </p:nvSpPr>
        <p:spPr/>
        <p:txBody>
          <a:bodyPr/>
          <a:lstStyle/>
          <a:p>
            <a:r>
              <a:rPr lang="en-US" dirty="0"/>
              <a:t>Use F1 score to see classifier performance:</a:t>
            </a:r>
          </a:p>
        </p:txBody>
      </p:sp>
      <p:sp>
        <p:nvSpPr>
          <p:cNvPr id="3" name="Content Placeholder 2">
            <a:extLst>
              <a:ext uri="{FF2B5EF4-FFF2-40B4-BE49-F238E27FC236}">
                <a16:creationId xmlns:a16="http://schemas.microsoft.com/office/drawing/2014/main" id="{019E56AD-9EEB-E041-A996-9AC8C3D86B7A}"/>
              </a:ext>
            </a:extLst>
          </p:cNvPr>
          <p:cNvSpPr>
            <a:spLocks noGrp="1"/>
          </p:cNvSpPr>
          <p:nvPr>
            <p:ph idx="1"/>
          </p:nvPr>
        </p:nvSpPr>
        <p:spPr/>
        <p:txBody>
          <a:bodyPr/>
          <a:lstStyle/>
          <a:p>
            <a:r>
              <a:rPr lang="en-IN" dirty="0"/>
              <a:t>The F1 Score combines Precision and Recall into a single </a:t>
            </a:r>
            <a:r>
              <a:rPr lang="en-IN" b="1" dirty="0"/>
              <a:t>measure</a:t>
            </a:r>
            <a:r>
              <a:rPr lang="en-IN" dirty="0"/>
              <a:t>, which is their product divided by their average. </a:t>
            </a:r>
          </a:p>
          <a:p>
            <a:r>
              <a:rPr lang="en-IN" dirty="0"/>
              <a:t>This is known as the harmonic mean of the two values. </a:t>
            </a:r>
          </a:p>
          <a:p>
            <a:r>
              <a:rPr lang="en-IN" dirty="0"/>
              <a:t>So to study the classifier performance usually F1 score is used.</a:t>
            </a:r>
          </a:p>
          <a:p>
            <a:r>
              <a:rPr lang="en-IN" dirty="0"/>
              <a:t>the higher the F1 score the better, with 0 being the worst possible </a:t>
            </a:r>
            <a:endParaRPr lang="en-US" dirty="0"/>
          </a:p>
        </p:txBody>
      </p:sp>
    </p:spTree>
    <p:extLst>
      <p:ext uri="{BB962C8B-B14F-4D97-AF65-F5344CB8AC3E}">
        <p14:creationId xmlns:p14="http://schemas.microsoft.com/office/powerpoint/2010/main" val="2484148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F73B6-8FF5-5E43-8E95-36C80B1B5004}"/>
              </a:ext>
            </a:extLst>
          </p:cNvPr>
          <p:cNvSpPr>
            <a:spLocks noGrp="1"/>
          </p:cNvSpPr>
          <p:nvPr>
            <p:ph type="title"/>
          </p:nvPr>
        </p:nvSpPr>
        <p:spPr>
          <a:xfrm>
            <a:off x="838200" y="365126"/>
            <a:ext cx="10515600" cy="833480"/>
          </a:xfrm>
        </p:spPr>
        <p:txBody>
          <a:bodyPr>
            <a:normAutofit fontScale="90000"/>
          </a:bodyPr>
          <a:lstStyle/>
          <a:p>
            <a:r>
              <a:rPr lang="en-IN" b="1" dirty="0"/>
              <a:t>Model Performance Evaluation Metrics:</a:t>
            </a:r>
            <a:br>
              <a:rPr lang="en-IN" b="1" dirty="0"/>
            </a:br>
            <a:endParaRPr lang="en-US" dirty="0"/>
          </a:p>
        </p:txBody>
      </p:sp>
      <p:sp>
        <p:nvSpPr>
          <p:cNvPr id="3" name="Content Placeholder 2">
            <a:extLst>
              <a:ext uri="{FF2B5EF4-FFF2-40B4-BE49-F238E27FC236}">
                <a16:creationId xmlns:a16="http://schemas.microsoft.com/office/drawing/2014/main" id="{B255C0F8-5461-5544-9D9A-63DD6A233FA6}"/>
              </a:ext>
            </a:extLst>
          </p:cNvPr>
          <p:cNvSpPr>
            <a:spLocks noGrp="1"/>
          </p:cNvSpPr>
          <p:nvPr>
            <p:ph idx="1"/>
          </p:nvPr>
        </p:nvSpPr>
        <p:spPr>
          <a:xfrm>
            <a:off x="751703" y="840260"/>
            <a:ext cx="10515600" cy="5126639"/>
          </a:xfrm>
        </p:spPr>
        <p:txBody>
          <a:bodyPr/>
          <a:lstStyle/>
          <a:p>
            <a:r>
              <a:rPr lang="en-IN" dirty="0"/>
              <a:t>in regression we check error by measuring the difference in predicted and actual values, </a:t>
            </a:r>
          </a:p>
          <a:p>
            <a:r>
              <a:rPr lang="en-IN" dirty="0"/>
              <a:t>the objective is to minimize the error score in order to improve the model performance.</a:t>
            </a:r>
          </a:p>
          <a:p>
            <a:pPr marL="0" indent="0">
              <a:buNone/>
            </a:pPr>
            <a:br>
              <a:rPr lang="en-IN" dirty="0"/>
            </a:br>
            <a:endParaRPr lang="en-US" dirty="0"/>
          </a:p>
        </p:txBody>
      </p:sp>
      <p:pic>
        <p:nvPicPr>
          <p:cNvPr id="1026" name="Picture 2" descr="Regression Evaluation Metric">
            <a:extLst>
              <a:ext uri="{FF2B5EF4-FFF2-40B4-BE49-F238E27FC236}">
                <a16:creationId xmlns:a16="http://schemas.microsoft.com/office/drawing/2014/main" id="{06BEFD33-73E8-0547-B539-0754E65695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9968" y="2500699"/>
            <a:ext cx="7924800" cy="33147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345A46F-184E-A342-B2EB-38953F6A1C03}"/>
              </a:ext>
            </a:extLst>
          </p:cNvPr>
          <p:cNvSpPr txBox="1"/>
          <p:nvPr/>
        </p:nvSpPr>
        <p:spPr>
          <a:xfrm>
            <a:off x="751703" y="2730844"/>
            <a:ext cx="867160" cy="369332"/>
          </a:xfrm>
          <a:prstGeom prst="rect">
            <a:avLst/>
          </a:prstGeom>
          <a:noFill/>
        </p:spPr>
        <p:txBody>
          <a:bodyPr wrap="none" rtlCol="0">
            <a:spAutoFit/>
          </a:bodyPr>
          <a:lstStyle/>
          <a:p>
            <a:r>
              <a:rPr lang="en-US" dirty="0"/>
              <a:t>Table-1</a:t>
            </a:r>
          </a:p>
        </p:txBody>
      </p:sp>
    </p:spTree>
    <p:extLst>
      <p:ext uri="{BB962C8B-B14F-4D97-AF65-F5344CB8AC3E}">
        <p14:creationId xmlns:p14="http://schemas.microsoft.com/office/powerpoint/2010/main" val="3842043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C553B-3843-EA42-BD84-CCA7DA086305}"/>
              </a:ext>
            </a:extLst>
          </p:cNvPr>
          <p:cNvSpPr>
            <a:spLocks noGrp="1"/>
          </p:cNvSpPr>
          <p:nvPr>
            <p:ph type="title"/>
          </p:nvPr>
        </p:nvSpPr>
        <p:spPr/>
        <p:txBody>
          <a:bodyPr/>
          <a:lstStyle/>
          <a:p>
            <a:r>
              <a:rPr lang="en-US" dirty="0"/>
              <a:t>Regression error measuring metrics:</a:t>
            </a:r>
          </a:p>
        </p:txBody>
      </p:sp>
      <p:sp>
        <p:nvSpPr>
          <p:cNvPr id="3" name="Content Placeholder 2">
            <a:extLst>
              <a:ext uri="{FF2B5EF4-FFF2-40B4-BE49-F238E27FC236}">
                <a16:creationId xmlns:a16="http://schemas.microsoft.com/office/drawing/2014/main" id="{2AC09D2E-3876-7F41-AD96-EF0AF7E7FFE5}"/>
              </a:ext>
            </a:extLst>
          </p:cNvPr>
          <p:cNvSpPr>
            <a:spLocks noGrp="1"/>
          </p:cNvSpPr>
          <p:nvPr>
            <p:ph idx="1"/>
          </p:nvPr>
        </p:nvSpPr>
        <p:spPr/>
        <p:txBody>
          <a:bodyPr/>
          <a:lstStyle/>
          <a:p>
            <a:r>
              <a:rPr lang="en-US" dirty="0"/>
              <a:t>MSE-Mean squared error</a:t>
            </a:r>
          </a:p>
          <a:p>
            <a:r>
              <a:rPr lang="en-US" dirty="0"/>
              <a:t>RME-Root Mean squared error</a:t>
            </a:r>
          </a:p>
          <a:p>
            <a:r>
              <a:rPr lang="en-US" dirty="0"/>
              <a:t>MAE-Mean absolute error</a:t>
            </a:r>
          </a:p>
          <a:p>
            <a:endParaRPr lang="en-US" dirty="0"/>
          </a:p>
        </p:txBody>
      </p:sp>
    </p:spTree>
    <p:extLst>
      <p:ext uri="{BB962C8B-B14F-4D97-AF65-F5344CB8AC3E}">
        <p14:creationId xmlns:p14="http://schemas.microsoft.com/office/powerpoint/2010/main" val="59427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B0FE53-7502-C046-A2C2-A2EB6FC2DA7C}"/>
              </a:ext>
            </a:extLst>
          </p:cNvPr>
          <p:cNvSpPr>
            <a:spLocks noGrp="1"/>
          </p:cNvSpPr>
          <p:nvPr>
            <p:ph idx="1"/>
          </p:nvPr>
        </p:nvSpPr>
        <p:spPr>
          <a:xfrm>
            <a:off x="838200" y="642551"/>
            <a:ext cx="10515600" cy="5534412"/>
          </a:xfrm>
        </p:spPr>
        <p:txBody>
          <a:bodyPr/>
          <a:lstStyle/>
          <a:p>
            <a:r>
              <a:rPr lang="en-IN" b="1" dirty="0"/>
              <a:t>Mean Squared Error:</a:t>
            </a:r>
          </a:p>
          <a:p>
            <a:r>
              <a:rPr lang="en-IN" dirty="0"/>
              <a:t>There can be instances where large errors are undesirable. Let’s say that one of the predictions of a model is an outlier. In this case, we should penalize this higher error to a greater extent. Which is where we can use mean squared error.</a:t>
            </a:r>
          </a:p>
          <a:p>
            <a:r>
              <a:rPr lang="en-IN" dirty="0"/>
              <a:t>The average of the sum of squares of differences between the predicted and actual values of the continuous target variable.</a:t>
            </a:r>
          </a:p>
          <a:p>
            <a:r>
              <a:rPr lang="en-IN" dirty="0"/>
              <a:t>MSE = </a:t>
            </a:r>
            <a:r>
              <a:rPr lang="el-GR" dirty="0"/>
              <a:t>Σ (</a:t>
            </a:r>
            <a:r>
              <a:rPr lang="en-IN" dirty="0" err="1"/>
              <a:t>y_actual</a:t>
            </a:r>
            <a:r>
              <a:rPr lang="en-IN" dirty="0"/>
              <a:t> – </a:t>
            </a:r>
            <a:r>
              <a:rPr lang="en-IN" dirty="0" err="1"/>
              <a:t>y_predicted</a:t>
            </a:r>
            <a:r>
              <a:rPr lang="en-IN" dirty="0"/>
              <a:t>)</a:t>
            </a:r>
            <a:r>
              <a:rPr lang="en-IN" baseline="30000" dirty="0"/>
              <a:t>2</a:t>
            </a:r>
            <a:r>
              <a:rPr lang="en-IN" dirty="0"/>
              <a:t> / n</a:t>
            </a:r>
          </a:p>
          <a:p>
            <a:r>
              <a:rPr lang="en-IN" dirty="0"/>
              <a:t>from table 1 data</a:t>
            </a:r>
          </a:p>
          <a:p>
            <a:r>
              <a:rPr lang="en-IN" dirty="0"/>
              <a:t> MSE will be 544.4</a:t>
            </a:r>
          </a:p>
          <a:p>
            <a:endParaRPr lang="en-US" dirty="0"/>
          </a:p>
        </p:txBody>
      </p:sp>
    </p:spTree>
    <p:extLst>
      <p:ext uri="{BB962C8B-B14F-4D97-AF65-F5344CB8AC3E}">
        <p14:creationId xmlns:p14="http://schemas.microsoft.com/office/powerpoint/2010/main" val="4107106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1841A4-DA25-344B-8552-552095067759}"/>
              </a:ext>
            </a:extLst>
          </p:cNvPr>
          <p:cNvSpPr>
            <a:spLocks noGrp="1"/>
          </p:cNvSpPr>
          <p:nvPr>
            <p:ph idx="1"/>
          </p:nvPr>
        </p:nvSpPr>
        <p:spPr>
          <a:xfrm>
            <a:off x="838200" y="679622"/>
            <a:ext cx="10515600" cy="5497341"/>
          </a:xfrm>
        </p:spPr>
        <p:txBody>
          <a:bodyPr/>
          <a:lstStyle/>
          <a:p>
            <a:r>
              <a:rPr lang="en-IN" b="1" dirty="0"/>
              <a:t>Root Mean Squared Error:</a:t>
            </a:r>
          </a:p>
          <a:p>
            <a:r>
              <a:rPr lang="en-IN" dirty="0"/>
              <a:t>The metric of the attribute changes when we calculate the error using mean squared error. For </a:t>
            </a:r>
            <a:r>
              <a:rPr lang="en-IN" dirty="0" err="1"/>
              <a:t>e.g</a:t>
            </a:r>
            <a:r>
              <a:rPr lang="en-IN" dirty="0"/>
              <a:t>, if the unit of a distance-based attribute is meters(m) the unit of mean squared error will be m2, which could make calculations confusing. In order to avoid this, we use the root of mean squared error.</a:t>
            </a:r>
          </a:p>
          <a:p>
            <a:r>
              <a:rPr lang="en-IN" dirty="0"/>
              <a:t>RMSE = √MSE = √ </a:t>
            </a:r>
            <a:r>
              <a:rPr lang="el-GR" dirty="0"/>
              <a:t>Σ (</a:t>
            </a:r>
            <a:r>
              <a:rPr lang="en-IN" dirty="0" err="1"/>
              <a:t>y_actual</a:t>
            </a:r>
            <a:r>
              <a:rPr lang="en-IN" dirty="0"/>
              <a:t> – </a:t>
            </a:r>
            <a:r>
              <a:rPr lang="en-IN" dirty="0" err="1"/>
              <a:t>y_predicted</a:t>
            </a:r>
            <a:r>
              <a:rPr lang="en-IN" dirty="0"/>
              <a:t>)</a:t>
            </a:r>
            <a:r>
              <a:rPr lang="en-IN" baseline="30000" dirty="0"/>
              <a:t>2</a:t>
            </a:r>
            <a:r>
              <a:rPr lang="en-IN" dirty="0"/>
              <a:t> / n</a:t>
            </a:r>
          </a:p>
          <a:p>
            <a:r>
              <a:rPr lang="en-IN" dirty="0"/>
              <a:t>from Table-1 data</a:t>
            </a:r>
          </a:p>
          <a:p>
            <a:r>
              <a:rPr lang="en-IN" dirty="0"/>
              <a:t>RMSE will be 23.33</a:t>
            </a:r>
          </a:p>
          <a:p>
            <a:endParaRPr lang="en-US" dirty="0"/>
          </a:p>
        </p:txBody>
      </p:sp>
    </p:spTree>
    <p:extLst>
      <p:ext uri="{BB962C8B-B14F-4D97-AF65-F5344CB8AC3E}">
        <p14:creationId xmlns:p14="http://schemas.microsoft.com/office/powerpoint/2010/main" val="4032450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B52308-35D8-6140-A1B4-A73B5BD0CEBB}"/>
              </a:ext>
            </a:extLst>
          </p:cNvPr>
          <p:cNvSpPr>
            <a:spLocks noGrp="1"/>
          </p:cNvSpPr>
          <p:nvPr>
            <p:ph idx="1"/>
          </p:nvPr>
        </p:nvSpPr>
        <p:spPr>
          <a:xfrm>
            <a:off x="838200" y="568411"/>
            <a:ext cx="10515600" cy="5608552"/>
          </a:xfrm>
        </p:spPr>
        <p:txBody>
          <a:bodyPr/>
          <a:lstStyle/>
          <a:p>
            <a:r>
              <a:rPr lang="en-IN" b="1" dirty="0"/>
              <a:t>Mean Absolute Error:</a:t>
            </a:r>
          </a:p>
          <a:p>
            <a:r>
              <a:rPr lang="en-IN" dirty="0"/>
              <a:t>As the name suggests the mean absolute error can be defined as the mean of the sum of absolute differences between the predicted and actual values of the continuous target variable.</a:t>
            </a:r>
          </a:p>
          <a:p>
            <a:r>
              <a:rPr lang="en-IN" dirty="0"/>
              <a:t>MAE = </a:t>
            </a:r>
            <a:r>
              <a:rPr lang="el-GR" dirty="0"/>
              <a:t>Σ | </a:t>
            </a:r>
            <a:r>
              <a:rPr lang="en-IN" dirty="0" err="1"/>
              <a:t>y_actual</a:t>
            </a:r>
            <a:r>
              <a:rPr lang="en-IN" dirty="0"/>
              <a:t> – </a:t>
            </a:r>
            <a:r>
              <a:rPr lang="en-IN" dirty="0" err="1"/>
              <a:t>y_predicted</a:t>
            </a:r>
            <a:r>
              <a:rPr lang="en-IN" dirty="0"/>
              <a:t> | / n</a:t>
            </a:r>
          </a:p>
          <a:p>
            <a:r>
              <a:rPr lang="en-IN" dirty="0"/>
              <a:t>From table 1 data</a:t>
            </a:r>
          </a:p>
          <a:p>
            <a:r>
              <a:rPr lang="en-IN" dirty="0"/>
              <a:t>MAE will be 526/5 = 105.2</a:t>
            </a:r>
          </a:p>
          <a:p>
            <a:pPr marL="0" indent="0">
              <a:buNone/>
            </a:pPr>
            <a:br>
              <a:rPr lang="en-IN" dirty="0"/>
            </a:br>
            <a:endParaRPr lang="en-US" dirty="0"/>
          </a:p>
        </p:txBody>
      </p:sp>
    </p:spTree>
    <p:extLst>
      <p:ext uri="{BB962C8B-B14F-4D97-AF65-F5344CB8AC3E}">
        <p14:creationId xmlns:p14="http://schemas.microsoft.com/office/powerpoint/2010/main" val="835399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764D6-8830-2842-8A00-A7FE0C772DB4}"/>
              </a:ext>
            </a:extLst>
          </p:cNvPr>
          <p:cNvSpPr>
            <a:spLocks noGrp="1"/>
          </p:cNvSpPr>
          <p:nvPr>
            <p:ph type="title"/>
          </p:nvPr>
        </p:nvSpPr>
        <p:spPr/>
        <p:txBody>
          <a:bodyPr/>
          <a:lstStyle/>
          <a:p>
            <a:r>
              <a:rPr lang="en-IN" dirty="0"/>
              <a:t>Regression model’s performance measuring Metric:</a:t>
            </a:r>
            <a:endParaRPr lang="en-US" dirty="0"/>
          </a:p>
        </p:txBody>
      </p:sp>
      <p:sp>
        <p:nvSpPr>
          <p:cNvPr id="3" name="Content Placeholder 2">
            <a:extLst>
              <a:ext uri="{FF2B5EF4-FFF2-40B4-BE49-F238E27FC236}">
                <a16:creationId xmlns:a16="http://schemas.microsoft.com/office/drawing/2014/main" id="{E9264CBF-2C70-4549-B9A0-7474EF4F3646}"/>
              </a:ext>
            </a:extLst>
          </p:cNvPr>
          <p:cNvSpPr>
            <a:spLocks noGrp="1"/>
          </p:cNvSpPr>
          <p:nvPr>
            <p:ph idx="1"/>
          </p:nvPr>
        </p:nvSpPr>
        <p:spPr/>
        <p:txBody>
          <a:bodyPr>
            <a:normAutofit/>
          </a:bodyPr>
          <a:lstStyle/>
          <a:p>
            <a:r>
              <a:rPr lang="en-IN" sz="1600" dirty="0"/>
              <a:t>The regression model performance is measured by R</a:t>
            </a:r>
            <a:r>
              <a:rPr lang="en-IN" sz="1600" baseline="30000" dirty="0"/>
              <a:t>2 </a:t>
            </a:r>
            <a:r>
              <a:rPr lang="en-IN" sz="1600" dirty="0"/>
              <a:t>  and adjusted R</a:t>
            </a:r>
            <a:r>
              <a:rPr lang="en-IN" sz="1600" baseline="30000" dirty="0"/>
              <a:t>2</a:t>
            </a:r>
          </a:p>
          <a:p>
            <a:r>
              <a:rPr lang="en-IN" sz="1600" dirty="0"/>
              <a:t>R</a:t>
            </a:r>
            <a:r>
              <a:rPr lang="en-IN" sz="1600" baseline="30000" dirty="0"/>
              <a:t>2     </a:t>
            </a:r>
            <a:r>
              <a:rPr lang="en-IN" sz="1600" dirty="0"/>
              <a:t>is the  co-efficient of Determination as discussed in simple and multiple regression.</a:t>
            </a:r>
            <a:endParaRPr lang="en-IN" sz="1600" baseline="30000" dirty="0"/>
          </a:p>
          <a:p>
            <a:r>
              <a:rPr lang="en-IN" sz="1600" dirty="0"/>
              <a:t>R-squared acts as a benchmark metric for judging a regression model’s performance, irrespective of the range of values the target variable presents. </a:t>
            </a:r>
          </a:p>
          <a:p>
            <a:r>
              <a:rPr lang="en-IN" sz="1600" dirty="0"/>
              <a:t>The range of r-squared is between 0 and 1. </a:t>
            </a:r>
          </a:p>
          <a:p>
            <a:r>
              <a:rPr lang="en-IN" sz="1600" dirty="0"/>
              <a:t>The greater the r-squared value (approaching 1) the better our model’s performance is.</a:t>
            </a:r>
          </a:p>
          <a:p>
            <a:r>
              <a:rPr lang="en-IN" sz="1600" dirty="0"/>
              <a:t>When new features are added to data, the R-squared value either increases or remains the same. </a:t>
            </a:r>
          </a:p>
          <a:p>
            <a:r>
              <a:rPr lang="en-IN" sz="1600" dirty="0"/>
              <a:t>However, adding features does not always guarantee a better performance for the model and r-squared fails to adequately capture the negative impact of adding a feature to our model, </a:t>
            </a:r>
            <a:r>
              <a:rPr lang="en-IN" sz="1600" dirty="0" err="1"/>
              <a:t>i.e</a:t>
            </a:r>
            <a:r>
              <a:rPr lang="en-IN" sz="1600" dirty="0"/>
              <a:t> whether the feature actually improves model predictions or not.</a:t>
            </a:r>
          </a:p>
          <a:p>
            <a:r>
              <a:rPr lang="en-IN" sz="1600" dirty="0"/>
              <a:t> In order to address this problem, the adjusted r-squared metric is used.</a:t>
            </a:r>
          </a:p>
          <a:p>
            <a:endParaRPr lang="en-US" sz="1600" dirty="0"/>
          </a:p>
        </p:txBody>
      </p:sp>
    </p:spTree>
    <p:extLst>
      <p:ext uri="{BB962C8B-B14F-4D97-AF65-F5344CB8AC3E}">
        <p14:creationId xmlns:p14="http://schemas.microsoft.com/office/powerpoint/2010/main" val="1178689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65A89-D7FB-4446-AF50-6C2B2C94C61A}"/>
              </a:ext>
            </a:extLst>
          </p:cNvPr>
          <p:cNvSpPr>
            <a:spLocks noGrp="1"/>
          </p:cNvSpPr>
          <p:nvPr>
            <p:ph type="title"/>
          </p:nvPr>
        </p:nvSpPr>
        <p:spPr>
          <a:xfrm>
            <a:off x="838200" y="365126"/>
            <a:ext cx="10515600" cy="821124"/>
          </a:xfrm>
        </p:spPr>
        <p:txBody>
          <a:bodyPr>
            <a:normAutofit fontScale="90000"/>
          </a:bodyPr>
          <a:lstStyle/>
          <a:p>
            <a:r>
              <a:rPr lang="en-IN" b="1" dirty="0"/>
              <a:t>Classification Model Evaluation Metrics:</a:t>
            </a:r>
            <a:br>
              <a:rPr lang="en-IN" b="1" dirty="0"/>
            </a:br>
            <a:endParaRPr lang="en-US" dirty="0"/>
          </a:p>
        </p:txBody>
      </p:sp>
      <p:sp>
        <p:nvSpPr>
          <p:cNvPr id="3" name="Content Placeholder 2">
            <a:extLst>
              <a:ext uri="{FF2B5EF4-FFF2-40B4-BE49-F238E27FC236}">
                <a16:creationId xmlns:a16="http://schemas.microsoft.com/office/drawing/2014/main" id="{48701E3E-5DEF-7C4D-854D-DC50C663E22E}"/>
              </a:ext>
            </a:extLst>
          </p:cNvPr>
          <p:cNvSpPr>
            <a:spLocks noGrp="1"/>
          </p:cNvSpPr>
          <p:nvPr>
            <p:ph idx="1"/>
          </p:nvPr>
        </p:nvSpPr>
        <p:spPr>
          <a:xfrm>
            <a:off x="838200" y="1186250"/>
            <a:ext cx="10515600" cy="4990713"/>
          </a:xfrm>
        </p:spPr>
        <p:txBody>
          <a:bodyPr>
            <a:noAutofit/>
          </a:bodyPr>
          <a:lstStyle/>
          <a:p>
            <a:r>
              <a:rPr lang="en-IN" sz="2000" dirty="0"/>
              <a:t>Classification evaluation metrics score generally indicates how correct we are about our prediction. </a:t>
            </a:r>
          </a:p>
          <a:p>
            <a:r>
              <a:rPr lang="en-IN" sz="2000" dirty="0"/>
              <a:t>The higher the score, the better our model is.</a:t>
            </a:r>
          </a:p>
          <a:p>
            <a:r>
              <a:rPr lang="en-IN" sz="2000" dirty="0"/>
              <a:t>Before diving into the evaluation metrics for classification, it is important to understand the confusion matrix.</a:t>
            </a:r>
          </a:p>
          <a:p>
            <a:r>
              <a:rPr lang="en-IN" sz="2000" b="1" dirty="0"/>
              <a:t>Confusion Matrix:</a:t>
            </a:r>
          </a:p>
          <a:p>
            <a:r>
              <a:rPr lang="en-IN" sz="2000" dirty="0"/>
              <a:t>A confusion matrix is a technique for summarizing the performance of a classification algorithm.</a:t>
            </a:r>
          </a:p>
          <a:p>
            <a:r>
              <a:rPr lang="en-IN" sz="2000" dirty="0"/>
              <a:t>A few terms associated with the confusion matrix are</a:t>
            </a:r>
          </a:p>
          <a:p>
            <a:r>
              <a:rPr lang="en-IN" sz="2000" dirty="0"/>
              <a:t>True positive: An instance for which both predicted and actual values are positive.</a:t>
            </a:r>
          </a:p>
          <a:p>
            <a:r>
              <a:rPr lang="en-IN" sz="2000" dirty="0"/>
              <a:t>True negative: An instance for which both predicted and actual values are negative.</a:t>
            </a:r>
          </a:p>
          <a:p>
            <a:r>
              <a:rPr lang="en-IN" sz="2000" dirty="0"/>
              <a:t>False Positive: An instance for which predicted value is positive but actual value is negative.</a:t>
            </a:r>
          </a:p>
          <a:p>
            <a:r>
              <a:rPr lang="en-IN" sz="2000" dirty="0"/>
              <a:t>False Negative: An instance for which predicted value is negative but actual value is positive.</a:t>
            </a:r>
          </a:p>
          <a:p>
            <a:pPr marL="0" indent="0">
              <a:buNone/>
            </a:pPr>
            <a:br>
              <a:rPr lang="en-IN" sz="2000" dirty="0"/>
            </a:br>
            <a:endParaRPr lang="en-US" sz="2000" dirty="0"/>
          </a:p>
        </p:txBody>
      </p:sp>
    </p:spTree>
    <p:extLst>
      <p:ext uri="{BB962C8B-B14F-4D97-AF65-F5344CB8AC3E}">
        <p14:creationId xmlns:p14="http://schemas.microsoft.com/office/powerpoint/2010/main" val="7905125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309</TotalTime>
  <Words>949</Words>
  <Application>Microsoft Office PowerPoint</Application>
  <PresentationFormat>Widescreen</PresentationFormat>
  <Paragraphs>93</Paragraphs>
  <Slides>22</Slides>
  <Notes>0</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UNIT-II</vt:lpstr>
      <vt:lpstr>Types of Machine Learning Models:</vt:lpstr>
      <vt:lpstr>Model Performance Evaluation Metrics: </vt:lpstr>
      <vt:lpstr>Regression error measuring metrics:</vt:lpstr>
      <vt:lpstr>PowerPoint Presentation</vt:lpstr>
      <vt:lpstr>PowerPoint Presentation</vt:lpstr>
      <vt:lpstr>PowerPoint Presentation</vt:lpstr>
      <vt:lpstr>Regression model’s performance measuring Metric:</vt:lpstr>
      <vt:lpstr>Classification Model Evaluation Metrics: </vt:lpstr>
      <vt:lpstr>Classifier performance measures:</vt:lpstr>
      <vt:lpstr>Confusion Matrix:</vt:lpstr>
      <vt:lpstr>Confusion Matrix: example</vt:lpstr>
      <vt:lpstr>Type-1 and Type-2 errors:</vt:lpstr>
      <vt:lpstr>PowerPoint Presentation</vt:lpstr>
      <vt:lpstr>Confusion Matrix: example 2</vt:lpstr>
      <vt:lpstr>Classifier error metrics:</vt:lpstr>
      <vt:lpstr>PowerPoint Presentation</vt:lpstr>
      <vt:lpstr>PowerPoint Presentation</vt:lpstr>
      <vt:lpstr>PowerPoint Presentation</vt:lpstr>
      <vt:lpstr>PowerPoint Presentation</vt:lpstr>
      <vt:lpstr>Logic to remember confusion matrix:</vt:lpstr>
      <vt:lpstr>Use F1 score to see classifier performance: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UNIT-II</dc:title>
  <dc:creator>K Dhanasree</dc:creator>
  <cp:lastModifiedBy>Dr dhanasree K</cp:lastModifiedBy>
  <cp:revision>34</cp:revision>
  <dcterms:created xsi:type="dcterms:W3CDTF">2021-04-03T04:51:47Z</dcterms:created>
  <dcterms:modified xsi:type="dcterms:W3CDTF">2021-04-14T16:37:49Z</dcterms:modified>
</cp:coreProperties>
</file>